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E83BA8-E4D3-4D9E-AABE-A884C67BEBB2}" type="datetimeFigureOut">
              <a:rPr lang="sk-SK" smtClean="0"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1E127D-4635-4668-871B-53C593AFFADE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 algn="ctr"/>
            <a:r>
              <a:rPr lang="sk-SK" dirty="0" smtClean="0"/>
              <a:t>LUCIA KOCÚREKOVÁ </a:t>
            </a:r>
            <a:r>
              <a:rPr lang="sk-SK" dirty="0" smtClean="0"/>
              <a:t>II.A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67544" y="2090172"/>
            <a:ext cx="39604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MEDICINAL</a:t>
            </a:r>
            <a:endParaRPr lang="sk-SK" sz="5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sk-SK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sk-SK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LANTS</a:t>
            </a:r>
            <a:endParaRPr lang="sk-SK" sz="5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3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i="1" dirty="0" smtClean="0"/>
              <a:t>HARVEST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pick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flower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stem</a:t>
            </a:r>
            <a:r>
              <a:rPr lang="sk-SK" dirty="0" smtClean="0"/>
              <a:t>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blooming</a:t>
            </a:r>
            <a:endParaRPr lang="sk-SK" dirty="0" smtClean="0"/>
          </a:p>
          <a:p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April</a:t>
            </a:r>
            <a:r>
              <a:rPr lang="sk-SK" dirty="0" smtClean="0"/>
              <a:t> to </a:t>
            </a:r>
            <a:r>
              <a:rPr lang="sk-SK" dirty="0" err="1" smtClean="0"/>
              <a:t>May</a:t>
            </a:r>
            <a:endParaRPr lang="sk-SK" dirty="0" smtClean="0"/>
          </a:p>
          <a:p>
            <a:pPr marL="0" indent="0">
              <a:buNone/>
            </a:pPr>
            <a:r>
              <a:rPr lang="sk-SK" sz="2800" b="1" i="1" dirty="0" smtClean="0"/>
              <a:t>HEALING EFFECTS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helps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coughing</a:t>
            </a:r>
            <a:r>
              <a:rPr lang="sk-SK" dirty="0" smtClean="0"/>
              <a:t> a </a:t>
            </a:r>
            <a:r>
              <a:rPr lang="sk-SK" dirty="0" err="1" smtClean="0"/>
              <a:t>mucus</a:t>
            </a:r>
            <a:r>
              <a:rPr lang="sk-SK" dirty="0" smtClean="0"/>
              <a:t>.</a:t>
            </a:r>
          </a:p>
          <a:p>
            <a:r>
              <a:rPr lang="en-US" dirty="0"/>
              <a:t>The other good properties are calming effect, therefore, it is used as an ingredient in </a:t>
            </a:r>
            <a:r>
              <a:rPr lang="en-US" dirty="0" smtClean="0"/>
              <a:t>tea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ais</a:t>
            </a:r>
            <a:r>
              <a:rPr lang="sk-SK" dirty="0" smtClean="0"/>
              <a:t> </a:t>
            </a:r>
            <a:r>
              <a:rPr lang="sk-SK" dirty="0" err="1" smtClean="0"/>
              <a:t>against</a:t>
            </a:r>
            <a:r>
              <a:rPr lang="en-US" dirty="0" smtClean="0"/>
              <a:t> </a:t>
            </a:r>
            <a:r>
              <a:rPr lang="en-US" dirty="0"/>
              <a:t>stress, neurosis, migraine and insomnia</a:t>
            </a:r>
            <a:endParaRPr lang="sk-SK" dirty="0"/>
          </a:p>
        </p:txBody>
      </p:sp>
      <p:pic>
        <p:nvPicPr>
          <p:cNvPr id="9" name="Picture 6" descr="http://fitshaker.sk/wp-content/uploads/%C4%8Daj-z-prvosienk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83820"/>
            <a:ext cx="4141928" cy="311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656184"/>
          </a:xfrm>
        </p:spPr>
        <p:txBody>
          <a:bodyPr/>
          <a:lstStyle/>
          <a:p>
            <a:r>
              <a:rPr lang="sk-SK" dirty="0" err="1" smtClean="0"/>
              <a:t>Lot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plants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grow</a:t>
            </a:r>
            <a:r>
              <a:rPr lang="sk-SK" dirty="0" smtClean="0"/>
              <a:t> </a:t>
            </a:r>
            <a:r>
              <a:rPr lang="sk-SK" dirty="0" err="1" smtClean="0"/>
              <a:t>around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are </a:t>
            </a:r>
            <a:r>
              <a:rPr lang="sk-SK" dirty="0" err="1" smtClean="0"/>
              <a:t>medicinal</a:t>
            </a:r>
            <a:r>
              <a:rPr lang="sk-SK" dirty="0" smtClean="0"/>
              <a:t> </a:t>
            </a:r>
            <a:r>
              <a:rPr lang="sk-SK" dirty="0" err="1" smtClean="0"/>
              <a:t>plants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grasp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/>
              <a:t>.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026" name="Picture 2" descr="http://www.ordinace.cz/img/articles/16b9/164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4" y="188640"/>
            <a:ext cx="8621220" cy="48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4400" dirty="0" smtClean="0"/>
          </a:p>
          <a:p>
            <a:endParaRPr lang="sk-SK" sz="4400" dirty="0"/>
          </a:p>
          <a:p>
            <a:r>
              <a:rPr lang="sk-SK" sz="4400" dirty="0" err="1" smtClean="0"/>
              <a:t>Thank</a:t>
            </a:r>
            <a:r>
              <a:rPr lang="sk-SK" sz="4400" dirty="0" smtClean="0"/>
              <a:t> </a:t>
            </a:r>
            <a:r>
              <a:rPr lang="sk-SK" sz="4400" dirty="0" err="1" smtClean="0"/>
              <a:t>for</a:t>
            </a:r>
            <a:r>
              <a:rPr lang="sk-SK" sz="4400" dirty="0" smtClean="0"/>
              <a:t> </a:t>
            </a:r>
            <a:r>
              <a:rPr lang="sk-SK" sz="4400" dirty="0" err="1" smtClean="0"/>
              <a:t>your</a:t>
            </a:r>
            <a:r>
              <a:rPr lang="sk-SK" sz="4400" dirty="0" smtClean="0"/>
              <a:t> </a:t>
            </a:r>
            <a:r>
              <a:rPr lang="sk-SK" sz="4400" dirty="0" err="1" smtClean="0"/>
              <a:t>attention</a:t>
            </a:r>
            <a:r>
              <a:rPr lang="sk-SK" sz="4400" dirty="0"/>
              <a:t>.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2539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There</a:t>
            </a:r>
            <a:r>
              <a:rPr lang="sk-SK" dirty="0" smtClean="0"/>
              <a:t> are a </a:t>
            </a:r>
            <a:r>
              <a:rPr lang="sk-SK" dirty="0" err="1" smtClean="0"/>
              <a:t>lot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plants</a:t>
            </a:r>
            <a:r>
              <a:rPr lang="sk-SK" dirty="0" smtClean="0"/>
              <a:t> in </a:t>
            </a:r>
            <a:r>
              <a:rPr lang="sk-SK" dirty="0" err="1" smtClean="0"/>
              <a:t>Presov</a:t>
            </a:r>
            <a:r>
              <a:rPr lang="sk-SK" dirty="0" smtClean="0"/>
              <a:t> </a:t>
            </a:r>
            <a:r>
              <a:rPr lang="sk-SK" dirty="0" err="1" smtClean="0"/>
              <a:t>region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        </a:t>
            </a:r>
            <a:r>
              <a:rPr lang="sk-SK" b="1" dirty="0" smtClean="0"/>
              <a:t>-</a:t>
            </a:r>
            <a:r>
              <a:rPr lang="sk-SK" b="1" dirty="0" err="1" smtClean="0"/>
              <a:t>protected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                                         -</a:t>
            </a:r>
            <a:r>
              <a:rPr lang="sk-SK" b="1" dirty="0" err="1" smtClean="0"/>
              <a:t>medicated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                                         -or just </a:t>
            </a:r>
            <a:r>
              <a:rPr lang="sk-SK" b="1" dirty="0" err="1" smtClean="0"/>
              <a:t>plain</a:t>
            </a:r>
            <a:endParaRPr lang="sk-SK" b="1" dirty="0" smtClean="0"/>
          </a:p>
          <a:p>
            <a:r>
              <a:rPr lang="sk-SK" dirty="0" err="1" smtClean="0"/>
              <a:t>There</a:t>
            </a:r>
            <a:r>
              <a:rPr lang="sk-SK" dirty="0" smtClean="0"/>
              <a:t> are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protected</a:t>
            </a:r>
            <a:r>
              <a:rPr lang="sk-SK" dirty="0" smtClean="0"/>
              <a:t> </a:t>
            </a:r>
            <a:r>
              <a:rPr lang="sk-SK" dirty="0" err="1" smtClean="0"/>
              <a:t>areas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instance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-</a:t>
            </a:r>
            <a:r>
              <a:rPr lang="sk-SK" b="1" dirty="0" err="1" smtClean="0"/>
              <a:t>National</a:t>
            </a:r>
            <a:r>
              <a:rPr lang="sk-SK" b="1" dirty="0" smtClean="0"/>
              <a:t> </a:t>
            </a:r>
            <a:r>
              <a:rPr lang="sk-SK" b="1" dirty="0" err="1" smtClean="0"/>
              <a:t>Nature</a:t>
            </a:r>
            <a:r>
              <a:rPr lang="sk-SK" b="1" dirty="0" smtClean="0"/>
              <a:t> </a:t>
            </a:r>
            <a:r>
              <a:rPr lang="sk-SK" b="1" dirty="0" err="1" smtClean="0"/>
              <a:t>Reserve</a:t>
            </a:r>
            <a:r>
              <a:rPr lang="sk-SK" b="1" dirty="0" smtClean="0"/>
              <a:t> Vihorlat</a:t>
            </a:r>
          </a:p>
          <a:p>
            <a:pPr marL="0" indent="0">
              <a:buNone/>
            </a:pPr>
            <a:r>
              <a:rPr lang="sk-SK" b="1" dirty="0" smtClean="0"/>
              <a:t>                                     -</a:t>
            </a:r>
            <a:r>
              <a:rPr lang="sk-SK" b="1" dirty="0" err="1" smtClean="0"/>
              <a:t>National</a:t>
            </a:r>
            <a:r>
              <a:rPr lang="sk-SK" b="1" dirty="0" smtClean="0"/>
              <a:t> </a:t>
            </a:r>
            <a:r>
              <a:rPr lang="sk-SK" b="1" dirty="0" err="1"/>
              <a:t>Nature</a:t>
            </a:r>
            <a:r>
              <a:rPr lang="sk-SK" b="1" dirty="0"/>
              <a:t> </a:t>
            </a:r>
            <a:r>
              <a:rPr lang="sk-SK" b="1" dirty="0" err="1" smtClean="0"/>
              <a:t>Reserve</a:t>
            </a:r>
            <a:r>
              <a:rPr lang="sk-SK" b="1" dirty="0" smtClean="0"/>
              <a:t> </a:t>
            </a:r>
            <a:r>
              <a:rPr lang="sk-SK" b="1" dirty="0" err="1" smtClean="0"/>
              <a:t>Lysa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                                    -</a:t>
            </a:r>
            <a:r>
              <a:rPr lang="sk-SK" b="1" dirty="0" err="1" smtClean="0"/>
              <a:t>National</a:t>
            </a:r>
            <a:r>
              <a:rPr lang="sk-SK" b="1" dirty="0" smtClean="0"/>
              <a:t> </a:t>
            </a:r>
            <a:r>
              <a:rPr lang="sk-SK" b="1" dirty="0" err="1"/>
              <a:t>Nature</a:t>
            </a:r>
            <a:r>
              <a:rPr lang="sk-SK" b="1" dirty="0"/>
              <a:t> </a:t>
            </a:r>
            <a:r>
              <a:rPr lang="sk-SK" b="1" dirty="0" err="1" smtClean="0"/>
              <a:t>Reserve</a:t>
            </a:r>
            <a:r>
              <a:rPr lang="sk-SK" b="1" dirty="0" smtClean="0"/>
              <a:t>  </a:t>
            </a:r>
            <a:r>
              <a:rPr lang="sk-SK" b="1" dirty="0" err="1" smtClean="0"/>
              <a:t>Little</a:t>
            </a:r>
            <a:r>
              <a:rPr lang="sk-SK" b="1" dirty="0" smtClean="0"/>
              <a:t> </a:t>
            </a:r>
            <a:r>
              <a:rPr lang="sk-SK" b="1" dirty="0" err="1" smtClean="0"/>
              <a:t>Sea</a:t>
            </a:r>
            <a:r>
              <a:rPr lang="sk-SK" b="1" dirty="0" smtClean="0"/>
              <a:t> </a:t>
            </a:r>
            <a:r>
              <a:rPr lang="sk-SK" b="1" dirty="0" err="1" smtClean="0"/>
              <a:t>Eye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-</a:t>
            </a:r>
            <a:r>
              <a:rPr lang="sk-SK" b="1" dirty="0" err="1" smtClean="0"/>
              <a:t>etc</a:t>
            </a:r>
            <a:r>
              <a:rPr lang="sk-SK" b="1" dirty="0" smtClean="0"/>
              <a:t>...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27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/>
              <a:t>Tussilago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i="1" dirty="0" smtClean="0"/>
              <a:t>DESCRIPTION OF PLANT</a:t>
            </a:r>
          </a:p>
          <a:p>
            <a:endParaRPr lang="sk-SK" dirty="0"/>
          </a:p>
          <a:p>
            <a:r>
              <a:rPr lang="sk-SK" dirty="0" err="1" smtClean="0"/>
              <a:t>Tussilago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en-US" dirty="0" smtClean="0"/>
              <a:t>perennial </a:t>
            </a:r>
            <a:r>
              <a:rPr lang="en-US" dirty="0"/>
              <a:t>plant that blooms mostly as the </a:t>
            </a:r>
            <a:r>
              <a:rPr lang="en-US" dirty="0" smtClean="0"/>
              <a:t>first all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the medicinal </a:t>
            </a:r>
            <a:r>
              <a:rPr lang="en-US" dirty="0" smtClean="0"/>
              <a:t>plants</a:t>
            </a:r>
            <a:endParaRPr lang="sk-SK" dirty="0" smtClean="0"/>
          </a:p>
          <a:p>
            <a:r>
              <a:rPr lang="sk-SK" dirty="0" smtClean="0"/>
              <a:t>S</a:t>
            </a:r>
            <a:r>
              <a:rPr lang="en-US" dirty="0" smtClean="0"/>
              <a:t>tem grow</a:t>
            </a:r>
            <a:r>
              <a:rPr lang="sk-SK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to a height of 25 </a:t>
            </a:r>
            <a:r>
              <a:rPr lang="en-US" dirty="0" smtClean="0"/>
              <a:t>cm,</a:t>
            </a:r>
            <a:r>
              <a:rPr lang="sk-SK" dirty="0" err="1" smtClean="0"/>
              <a:t>it</a:t>
            </a:r>
            <a:r>
              <a:rPr lang="en-US" dirty="0" smtClean="0"/>
              <a:t> </a:t>
            </a:r>
            <a:r>
              <a:rPr lang="sk-SK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covered with </a:t>
            </a:r>
            <a:r>
              <a:rPr lang="en-US" dirty="0" smtClean="0"/>
              <a:t>pink</a:t>
            </a:r>
            <a:r>
              <a:rPr lang="sk-SK" dirty="0" smtClean="0"/>
              <a:t> and </a:t>
            </a:r>
            <a:r>
              <a:rPr lang="sk-SK" dirty="0" err="1" smtClean="0"/>
              <a:t>purple</a:t>
            </a:r>
            <a:r>
              <a:rPr lang="sk-SK" dirty="0"/>
              <a:t> </a:t>
            </a:r>
            <a:r>
              <a:rPr lang="en-US" dirty="0" smtClean="0"/>
              <a:t>scales</a:t>
            </a:r>
            <a:endParaRPr lang="sk-SK" dirty="0" smtClean="0"/>
          </a:p>
          <a:p>
            <a:r>
              <a:rPr lang="en-US" dirty="0"/>
              <a:t>On top of the </a:t>
            </a:r>
            <a:r>
              <a:rPr lang="en-US" dirty="0" smtClean="0"/>
              <a:t>stem </a:t>
            </a:r>
            <a:r>
              <a:rPr lang="sk-SK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large yellow </a:t>
            </a:r>
            <a:r>
              <a:rPr lang="en-US" dirty="0" smtClean="0"/>
              <a:t>flower</a:t>
            </a:r>
            <a:endParaRPr lang="sk-SK" dirty="0" smtClean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leaves</a:t>
            </a:r>
            <a:r>
              <a:rPr lang="sk-SK" dirty="0"/>
              <a:t> are </a:t>
            </a:r>
            <a:r>
              <a:rPr lang="sk-SK" dirty="0" err="1" smtClean="0"/>
              <a:t>long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grow</a:t>
            </a:r>
            <a:r>
              <a:rPr lang="sk-SK" dirty="0" smtClean="0"/>
              <a:t> in </a:t>
            </a:r>
            <a:r>
              <a:rPr lang="sk-SK" dirty="0" err="1" smtClean="0"/>
              <a:t>rosette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http://imgcdn.geocaching.com/cache/large/5c47ff9a-8ecb-4941-ba1c-7e0ee8b32e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114" y="1556792"/>
            <a:ext cx="305929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709732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k-SK" sz="2800" b="1" i="1" dirty="0" err="1" smtClean="0"/>
              <a:t>Habitat</a:t>
            </a:r>
            <a:endParaRPr lang="sk-SK" sz="2800" b="1" i="1" dirty="0" smtClean="0"/>
          </a:p>
          <a:p>
            <a:r>
              <a:rPr lang="en-US" dirty="0"/>
              <a:t>It grows in wet soils, </a:t>
            </a:r>
            <a:r>
              <a:rPr lang="en-US" dirty="0" smtClean="0"/>
              <a:t>from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en-US" dirty="0"/>
              <a:t>lowlands to the </a:t>
            </a:r>
            <a:r>
              <a:rPr lang="en-US" dirty="0" smtClean="0"/>
              <a:t>hills </a:t>
            </a:r>
            <a:r>
              <a:rPr lang="en-US" dirty="0"/>
              <a:t>like a </a:t>
            </a:r>
            <a:r>
              <a:rPr lang="en-US" dirty="0" smtClean="0"/>
              <a:t>weed</a:t>
            </a:r>
            <a:endParaRPr lang="sk-SK" dirty="0" smtClean="0"/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grow</a:t>
            </a:r>
            <a:r>
              <a:rPr lang="sk-SK" dirty="0" smtClean="0"/>
              <a:t> </a:t>
            </a:r>
            <a:r>
              <a:rPr lang="sk-SK" dirty="0" smtClean="0"/>
              <a:t>in</a:t>
            </a:r>
            <a:r>
              <a:rPr lang="en-US" dirty="0" smtClean="0"/>
              <a:t> loamy soils,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en-US" dirty="0" smtClean="0"/>
              <a:t>waste ground,</a:t>
            </a:r>
            <a:r>
              <a:rPr lang="sk-SK" dirty="0"/>
              <a:t> </a:t>
            </a:r>
            <a:r>
              <a:rPr lang="en-US" dirty="0" smtClean="0"/>
              <a:t>embankments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en-US" dirty="0" smtClean="0"/>
              <a:t>and </a:t>
            </a:r>
            <a:r>
              <a:rPr lang="en-US" dirty="0"/>
              <a:t>in </a:t>
            </a:r>
            <a:r>
              <a:rPr lang="en-US" dirty="0" smtClean="0"/>
              <a:t>ditches</a:t>
            </a:r>
            <a:endParaRPr lang="sk-SK" dirty="0" smtClean="0"/>
          </a:p>
          <a:p>
            <a:pPr marL="0" indent="0">
              <a:buNone/>
            </a:pPr>
            <a:r>
              <a:rPr lang="sk-SK" sz="2800" b="1" i="1" dirty="0" smtClean="0"/>
              <a:t>HARVEST</a:t>
            </a:r>
            <a:endParaRPr lang="sk-SK" sz="2800" b="1" i="1" dirty="0"/>
          </a:p>
          <a:p>
            <a:r>
              <a:rPr lang="en-US" dirty="0"/>
              <a:t> It blooms from March to </a:t>
            </a:r>
            <a:r>
              <a:rPr lang="en-US" dirty="0" smtClean="0"/>
              <a:t>April</a:t>
            </a:r>
            <a:endParaRPr lang="sk-SK" dirty="0" smtClean="0"/>
          </a:p>
          <a:p>
            <a:r>
              <a:rPr lang="en-US" dirty="0"/>
              <a:t>The flowers are collected at the beginning of </a:t>
            </a:r>
            <a:r>
              <a:rPr lang="sk-SK" dirty="0" err="1" smtClean="0"/>
              <a:t>blooming</a:t>
            </a:r>
            <a:r>
              <a:rPr lang="sk-SK" dirty="0" smtClean="0"/>
              <a:t>, </a:t>
            </a:r>
            <a:r>
              <a:rPr lang="en-US" dirty="0" smtClean="0"/>
              <a:t>preferably </a:t>
            </a:r>
            <a:r>
              <a:rPr lang="en-US" dirty="0"/>
              <a:t>between 14 and 16 </a:t>
            </a:r>
            <a:r>
              <a:rPr lang="en-US" dirty="0" smtClean="0"/>
              <a:t>hours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dirty="0"/>
              <a:t>flowers are torn by hand or cut with a short </a:t>
            </a:r>
            <a:r>
              <a:rPr lang="en-US" dirty="0" smtClean="0"/>
              <a:t>stem</a:t>
            </a:r>
            <a:endParaRPr lang="sk-SK" dirty="0" smtClean="0"/>
          </a:p>
          <a:p>
            <a:r>
              <a:rPr lang="sk-SK" dirty="0" err="1" smtClean="0"/>
              <a:t>Leaves</a:t>
            </a:r>
            <a:r>
              <a:rPr lang="en-US" dirty="0" smtClean="0"/>
              <a:t> </a:t>
            </a:r>
            <a:r>
              <a:rPr lang="sk-SK" dirty="0" smtClean="0"/>
              <a:t>are </a:t>
            </a:r>
            <a:r>
              <a:rPr lang="en-US" dirty="0" smtClean="0"/>
              <a:t>collected </a:t>
            </a:r>
            <a:r>
              <a:rPr lang="en-US" dirty="0"/>
              <a:t>in May and June, preferably up to 9 hours in the </a:t>
            </a:r>
            <a:r>
              <a:rPr lang="en-US" dirty="0" smtClean="0"/>
              <a:t>morning</a:t>
            </a:r>
            <a:endParaRPr lang="sk-SK" dirty="0" smtClean="0"/>
          </a:p>
          <a:p>
            <a:r>
              <a:rPr lang="sk-SK" dirty="0" err="1" smtClean="0"/>
              <a:t>Flower</a:t>
            </a:r>
            <a:r>
              <a:rPr lang="sk-SK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not be attacked by rust or </a:t>
            </a:r>
            <a:r>
              <a:rPr lang="en-US" dirty="0" smtClean="0"/>
              <a:t>pests</a:t>
            </a:r>
            <a:endParaRPr lang="en-US" dirty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2" name="Picture 4" descr="http://fotky.sme.sk/foto/187296/podbel?type=v&amp;x=650&amp;y=4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276" y="0"/>
            <a:ext cx="412633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185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i="1" dirty="0" smtClean="0"/>
              <a:t>HEALING EFFECTS</a:t>
            </a:r>
          </a:p>
          <a:p>
            <a:r>
              <a:rPr lang="sk-SK" dirty="0" err="1" smtClean="0"/>
              <a:t>Tussilago</a:t>
            </a:r>
            <a:r>
              <a:rPr lang="sk-SK" dirty="0" smtClean="0"/>
              <a:t> </a:t>
            </a:r>
            <a:r>
              <a:rPr lang="sk-SK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very well known and currently used medicinal plant that is used internally and </a:t>
            </a:r>
            <a:r>
              <a:rPr lang="en-US" dirty="0" smtClean="0"/>
              <a:t>externally</a:t>
            </a:r>
            <a:endParaRPr lang="sk-SK" dirty="0" smtClean="0"/>
          </a:p>
          <a:p>
            <a:r>
              <a:rPr lang="en-US" dirty="0"/>
              <a:t>It is part of several pharmaceutical preparation of </a:t>
            </a:r>
            <a:r>
              <a:rPr lang="en-US" dirty="0" smtClean="0"/>
              <a:t>tea</a:t>
            </a:r>
            <a:endParaRPr lang="sk-SK" dirty="0" smtClean="0"/>
          </a:p>
          <a:p>
            <a:r>
              <a:rPr lang="en-US" dirty="0"/>
              <a:t>It is used especially in diseases of the </a:t>
            </a:r>
            <a:r>
              <a:rPr lang="en-US" dirty="0" err="1" smtClean="0"/>
              <a:t>airways,bronchi</a:t>
            </a:r>
            <a:r>
              <a:rPr lang="en-US" dirty="0" smtClean="0"/>
              <a:t> </a:t>
            </a:r>
            <a:r>
              <a:rPr lang="en-US" dirty="0"/>
              <a:t>and the </a:t>
            </a:r>
            <a:r>
              <a:rPr lang="en-US" dirty="0" smtClean="0"/>
              <a:t>lungs, </a:t>
            </a:r>
            <a:r>
              <a:rPr lang="en-US" dirty="0"/>
              <a:t>the digestive disorders, regulates drug metabolism, the hard healing wounds, eczema,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en-US" dirty="0" smtClean="0"/>
              <a:t>swelling</a:t>
            </a:r>
            <a:r>
              <a:rPr lang="en-US" dirty="0"/>
              <a:t>, pain rheumatic </a:t>
            </a:r>
            <a:r>
              <a:rPr lang="en-US" dirty="0" smtClean="0"/>
              <a:t>place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and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others</a:t>
            </a:r>
            <a:r>
              <a:rPr lang="sk-SK" dirty="0" smtClean="0"/>
              <a:t> </a:t>
            </a:r>
            <a:r>
              <a:rPr lang="sk-SK" dirty="0" err="1" smtClean="0"/>
              <a:t>diseases</a:t>
            </a:r>
            <a:endParaRPr lang="sk-SK" dirty="0" smtClean="0"/>
          </a:p>
          <a:p>
            <a:endParaRPr lang="sk-SK" sz="2800" dirty="0"/>
          </a:p>
        </p:txBody>
      </p:sp>
      <p:pic>
        <p:nvPicPr>
          <p:cNvPr id="1026" name="Picture 2" descr="http://www.just-organic.rs/images/ekolife%20podbel%20100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7"/>
            <a:ext cx="388200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uska.sk/thumb/images/gallery/izahradkar/pestujeme-rastliny/bylinky/2013/04/o_prhlava.jpg?w=800&amp;h=100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9274"/>
            <a:ext cx="10089442" cy="672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err="1"/>
              <a:t>Urtica</a:t>
            </a:r>
            <a:r>
              <a:rPr lang="sk-SK" sz="5400" dirty="0"/>
              <a:t> </a:t>
            </a:r>
            <a:r>
              <a:rPr lang="sk-SK" sz="5400" dirty="0" err="1"/>
              <a:t>dioica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b="1" i="1" dirty="0"/>
              <a:t>DESCRIPTION OF </a:t>
            </a:r>
            <a:r>
              <a:rPr lang="sk-SK" sz="2800" b="1" i="1" dirty="0" smtClean="0"/>
              <a:t>PLANT</a:t>
            </a:r>
          </a:p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very famous and extended 50 to 120 cm tall perennial herb, all covered with </a:t>
            </a:r>
            <a:r>
              <a:rPr lang="en-US" dirty="0" smtClean="0"/>
              <a:t>glandular</a:t>
            </a:r>
            <a:r>
              <a:rPr lang="sk-SK" dirty="0" smtClean="0"/>
              <a:t> </a:t>
            </a:r>
            <a:r>
              <a:rPr lang="sk-SK" dirty="0" err="1" smtClean="0"/>
              <a:t>nettle</a:t>
            </a:r>
            <a:r>
              <a:rPr lang="en-US" dirty="0" smtClean="0"/>
              <a:t> </a:t>
            </a:r>
            <a:r>
              <a:rPr lang="en-US" dirty="0" smtClean="0"/>
              <a:t>hairs</a:t>
            </a:r>
            <a:endParaRPr lang="sk-SK" dirty="0" smtClean="0"/>
          </a:p>
          <a:p>
            <a:r>
              <a:rPr lang="en-US" dirty="0"/>
              <a:t>The flowers are </a:t>
            </a:r>
            <a:r>
              <a:rPr lang="en-US" dirty="0" smtClean="0"/>
              <a:t>small</a:t>
            </a:r>
            <a:r>
              <a:rPr lang="sk-SK" dirty="0" smtClean="0"/>
              <a:t> and </a:t>
            </a:r>
            <a:r>
              <a:rPr lang="en-US" dirty="0" err="1" smtClean="0"/>
              <a:t>gree</a:t>
            </a:r>
            <a:r>
              <a:rPr lang="sk-SK" dirty="0" smtClean="0"/>
              <a:t>n</a:t>
            </a:r>
            <a:endParaRPr lang="sk-SK" dirty="0" smtClean="0"/>
          </a:p>
          <a:p>
            <a:pPr marL="0" indent="0">
              <a:buNone/>
            </a:pPr>
            <a:r>
              <a:rPr lang="sk-SK" sz="2800" b="1" i="1" dirty="0" smtClean="0"/>
              <a:t>HABITAT</a:t>
            </a:r>
          </a:p>
          <a:p>
            <a:r>
              <a:rPr lang="en-US" sz="2800" dirty="0"/>
              <a:t>It grows like </a:t>
            </a:r>
            <a:r>
              <a:rPr lang="en-US" sz="2800" dirty="0" smtClean="0"/>
              <a:t>weed </a:t>
            </a:r>
            <a:r>
              <a:rPr lang="en-US" sz="2800" dirty="0"/>
              <a:t>from the lowlands to the foothills in ditches along roads and </a:t>
            </a:r>
            <a:r>
              <a:rPr lang="sk-SK" sz="2800" dirty="0" err="1" smtClean="0"/>
              <a:t>near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en-US" sz="2800" dirty="0" smtClean="0"/>
              <a:t> </a:t>
            </a:r>
            <a:r>
              <a:rPr lang="en-US" sz="2800" dirty="0"/>
              <a:t>rivers, especially near human </a:t>
            </a:r>
            <a:r>
              <a:rPr lang="en-US" sz="2800" dirty="0" smtClean="0"/>
              <a:t>settlements</a:t>
            </a:r>
            <a:endParaRPr lang="sk-SK" sz="2800" dirty="0" smtClean="0"/>
          </a:p>
          <a:p>
            <a:r>
              <a:rPr lang="en-US" sz="2800" dirty="0"/>
              <a:t> It likes </a:t>
            </a:r>
            <a:r>
              <a:rPr lang="sk-SK" sz="2800" dirty="0" err="1" smtClean="0"/>
              <a:t>wet</a:t>
            </a:r>
            <a:r>
              <a:rPr lang="en-US" sz="2800" dirty="0" smtClean="0"/>
              <a:t> </a:t>
            </a:r>
            <a:r>
              <a:rPr lang="en-US" sz="2800" dirty="0"/>
              <a:t>soil with a </a:t>
            </a:r>
            <a:r>
              <a:rPr lang="en-US" sz="2800" dirty="0" smtClean="0"/>
              <a:t>high</a:t>
            </a:r>
            <a:r>
              <a:rPr lang="sk-SK" sz="2800" dirty="0" smtClean="0"/>
              <a:t> </a:t>
            </a:r>
            <a:r>
              <a:rPr lang="sk-SK" sz="2800" dirty="0" err="1" smtClean="0"/>
              <a:t>number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en-US" sz="2800" dirty="0" smtClean="0"/>
              <a:t> </a:t>
            </a:r>
            <a:r>
              <a:rPr lang="en-US" sz="2800" dirty="0"/>
              <a:t>nitrogen </a:t>
            </a:r>
          </a:p>
          <a:p>
            <a:endParaRPr lang="sk-SK" sz="28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74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800" b="1" i="1" dirty="0"/>
          </a:p>
          <a:p>
            <a:pPr marL="0" indent="0">
              <a:buNone/>
            </a:pPr>
            <a:endParaRPr lang="sk-SK" sz="2800" b="1" i="1" dirty="0" smtClean="0"/>
          </a:p>
          <a:p>
            <a:pPr marL="0" indent="0">
              <a:buNone/>
            </a:pPr>
            <a:r>
              <a:rPr lang="sk-SK" sz="2800" b="1" i="1" dirty="0" smtClean="0"/>
              <a:t>HARVEST</a:t>
            </a:r>
          </a:p>
          <a:p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dirty="0"/>
              <a:t>young leaves </a:t>
            </a:r>
            <a:r>
              <a:rPr lang="sk-SK" dirty="0" smtClean="0"/>
              <a:t>are </a:t>
            </a:r>
            <a:r>
              <a:rPr lang="sk-SK" dirty="0"/>
              <a:t>p</a:t>
            </a:r>
            <a:r>
              <a:rPr lang="en-US" dirty="0" smtClean="0"/>
              <a:t>ick</a:t>
            </a:r>
            <a:r>
              <a:rPr lang="sk-SK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from May </a:t>
            </a:r>
            <a:r>
              <a:rPr lang="sk-SK" dirty="0" smtClean="0"/>
              <a:t>to </a:t>
            </a:r>
            <a:r>
              <a:rPr lang="en-US" dirty="0" smtClean="0"/>
              <a:t>September and </a:t>
            </a:r>
            <a:r>
              <a:rPr lang="en-US" dirty="0"/>
              <a:t>even several times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year.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en-US" dirty="0" smtClean="0"/>
              <a:t>harvest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must</a:t>
            </a:r>
            <a:r>
              <a:rPr lang="en-US" dirty="0" smtClean="0"/>
              <a:t> </a:t>
            </a:r>
            <a:r>
              <a:rPr lang="en-US" dirty="0"/>
              <a:t>use </a:t>
            </a:r>
            <a:r>
              <a:rPr lang="en-US" dirty="0" smtClean="0"/>
              <a:t>gloves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4" name="Picture 2" descr="http://www.peknetelo.eu/wp-content/uploads/zihlava-dvojdoma-300x2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96952"/>
            <a:ext cx="4441676" cy="347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7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6632"/>
            <a:ext cx="8496944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800" b="1" i="1" dirty="0" smtClean="0"/>
          </a:p>
          <a:p>
            <a:pPr marL="0" indent="0">
              <a:buNone/>
            </a:pPr>
            <a:r>
              <a:rPr lang="sk-SK" sz="2800" b="1" i="1" dirty="0" smtClean="0"/>
              <a:t>HEALING </a:t>
            </a:r>
            <a:r>
              <a:rPr lang="sk-SK" sz="2800" b="1" i="1" dirty="0"/>
              <a:t>EFFECTS</a:t>
            </a:r>
          </a:p>
          <a:p>
            <a:r>
              <a:rPr lang="en-US" dirty="0"/>
              <a:t>Its medical use offers a wide range of </a:t>
            </a:r>
            <a:r>
              <a:rPr lang="en-US" dirty="0" smtClean="0"/>
              <a:t>possibilities</a:t>
            </a:r>
            <a:endParaRPr lang="sk-SK" dirty="0"/>
          </a:p>
          <a:p>
            <a:r>
              <a:rPr lang="en-US" dirty="0"/>
              <a:t>It also helps in disorders of the urinary tract, supports the treatment of diabetes, metabolism and the production of blood </a:t>
            </a:r>
            <a:r>
              <a:rPr lang="en-US" dirty="0" smtClean="0"/>
              <a:t>cells</a:t>
            </a:r>
            <a:endParaRPr lang="sk-SK" dirty="0"/>
          </a:p>
          <a:p>
            <a:r>
              <a:rPr lang="en-US" dirty="0"/>
              <a:t>Aboveground parts contain large amounts of vitamin C, which helps ensure good absorption of iron from the plant into the </a:t>
            </a:r>
            <a:r>
              <a:rPr lang="en-US" dirty="0" smtClean="0"/>
              <a:t>body </a:t>
            </a:r>
            <a:endParaRPr lang="sk-SK" dirty="0"/>
          </a:p>
          <a:p>
            <a:r>
              <a:rPr lang="en-US" dirty="0"/>
              <a:t>Therefore, a good tonic in cases of </a:t>
            </a:r>
            <a:r>
              <a:rPr lang="en-US" dirty="0" smtClean="0"/>
              <a:t>anemia</a:t>
            </a:r>
            <a:endParaRPr lang="sk-SK" dirty="0" smtClean="0"/>
          </a:p>
          <a:p>
            <a:r>
              <a:rPr lang="en-US" dirty="0" smtClean="0"/>
              <a:t>In </a:t>
            </a:r>
            <a:r>
              <a:rPr lang="en-US" dirty="0"/>
              <a:t>cosmetics, the powerful mash tops Stinging Nettle is used for rinsing the hair, strengthens the scalp and removes dandruff. Hair thicken, become soft, shiny and have a good </a:t>
            </a:r>
            <a:r>
              <a:rPr lang="en-US" dirty="0" smtClean="0"/>
              <a:t>process</a:t>
            </a:r>
            <a:endParaRPr lang="en-US" dirty="0"/>
          </a:p>
          <a:p>
            <a:endParaRPr lang="sk-SK" dirty="0"/>
          </a:p>
        </p:txBody>
      </p:sp>
      <p:pic>
        <p:nvPicPr>
          <p:cNvPr id="4098" name="Picture 2" descr="http://www.vitarian.sk/assets/images/clanky/vyziva/2015/prhlava-kralovna-burin/caj-z-prhla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217" y="3429000"/>
            <a:ext cx="4896544" cy="327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42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1143000"/>
          </a:xfrm>
        </p:spPr>
        <p:txBody>
          <a:bodyPr>
            <a:normAutofit/>
          </a:bodyPr>
          <a:lstStyle/>
          <a:p>
            <a:r>
              <a:rPr lang="sk-SK" sz="5400" dirty="0" err="1" smtClean="0"/>
              <a:t>Primrose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605901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i="1" dirty="0" smtClean="0"/>
              <a:t>DESCRIPTION OF PLANT</a:t>
            </a:r>
          </a:p>
          <a:p>
            <a:r>
              <a:rPr lang="en-US" dirty="0"/>
              <a:t>Primrose is a perennial herb with a bare </a:t>
            </a:r>
            <a:r>
              <a:rPr lang="en-US" dirty="0" smtClean="0"/>
              <a:t>stem</a:t>
            </a:r>
            <a:endParaRPr lang="sk-SK" dirty="0" smtClean="0"/>
          </a:p>
          <a:p>
            <a:r>
              <a:rPr lang="sk-SK" dirty="0" err="1" smtClean="0"/>
              <a:t>Th</a:t>
            </a:r>
            <a:r>
              <a:rPr lang="en-US" dirty="0" smtClean="0"/>
              <a:t>e </a:t>
            </a:r>
            <a:r>
              <a:rPr lang="en-US" dirty="0"/>
              <a:t>leaves grow directly from the </a:t>
            </a:r>
            <a:r>
              <a:rPr lang="en-US" dirty="0" smtClean="0"/>
              <a:t>rhizome</a:t>
            </a:r>
            <a:endParaRPr lang="sk-SK" dirty="0" smtClean="0"/>
          </a:p>
          <a:p>
            <a:r>
              <a:rPr lang="en-US" dirty="0"/>
              <a:t>The plant reaches a height </a:t>
            </a:r>
            <a:r>
              <a:rPr lang="sk-SK" dirty="0" err="1" smtClean="0"/>
              <a:t>about</a:t>
            </a:r>
            <a:r>
              <a:rPr lang="en-US" dirty="0" smtClean="0"/>
              <a:t> </a:t>
            </a:r>
            <a:r>
              <a:rPr lang="en-US" dirty="0"/>
              <a:t>30 </a:t>
            </a:r>
            <a:r>
              <a:rPr lang="en-US" dirty="0" smtClean="0"/>
              <a:t>cm</a:t>
            </a:r>
            <a:endParaRPr lang="sk-SK" dirty="0" smtClean="0"/>
          </a:p>
          <a:p>
            <a:r>
              <a:rPr lang="en-US" dirty="0"/>
              <a:t>The flowers are large, yellow, arranged in umbels on top of the </a:t>
            </a:r>
            <a:r>
              <a:rPr lang="sk-SK" dirty="0" err="1" smtClean="0"/>
              <a:t>stem</a:t>
            </a:r>
            <a:endParaRPr lang="sk-SK" dirty="0" smtClean="0"/>
          </a:p>
          <a:p>
            <a:r>
              <a:rPr lang="en-US" dirty="0"/>
              <a:t>The flowers smell only </a:t>
            </a:r>
            <a:r>
              <a:rPr lang="en-US" dirty="0" smtClean="0"/>
              <a:t>slightly</a:t>
            </a:r>
            <a:endParaRPr lang="sk-SK" dirty="0" smtClean="0"/>
          </a:p>
          <a:p>
            <a:pPr marL="0" indent="0">
              <a:buNone/>
            </a:pPr>
            <a:r>
              <a:rPr lang="sk-SK" sz="2800" b="1" i="1" dirty="0" smtClean="0"/>
              <a:t>HABITAT</a:t>
            </a:r>
          </a:p>
          <a:p>
            <a:r>
              <a:rPr lang="en-US" dirty="0"/>
              <a:t>It blooms from April to </a:t>
            </a:r>
            <a:r>
              <a:rPr lang="en-US" dirty="0" smtClean="0"/>
              <a:t>June</a:t>
            </a:r>
            <a:endParaRPr lang="sk-SK" dirty="0" smtClean="0"/>
          </a:p>
          <a:p>
            <a:r>
              <a:rPr lang="en-US" dirty="0"/>
              <a:t>Primrose grows in dry habitats, meadows, pastures, sunny hillsides, but also in sparse </a:t>
            </a:r>
            <a:r>
              <a:rPr lang="en-US" dirty="0" smtClean="0"/>
              <a:t>forests</a:t>
            </a:r>
            <a:endParaRPr lang="sk-SK" dirty="0"/>
          </a:p>
        </p:txBody>
      </p:sp>
      <p:pic>
        <p:nvPicPr>
          <p:cNvPr id="5122" name="Picture 2" descr="http://cms.tvujdum.cz/userdata/images/39133encyklopediepetrkl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48879"/>
            <a:ext cx="2913112" cy="412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7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ytina">
  <a:themeElements>
    <a:clrScheme name="Vlastná 4">
      <a:dk1>
        <a:sysClr val="windowText" lastClr="000000"/>
      </a:dk1>
      <a:lt1>
        <a:sysClr val="window" lastClr="FFFFFF"/>
      </a:lt1>
      <a:dk2>
        <a:srgbClr val="475E10"/>
      </a:dk2>
      <a:lt2>
        <a:srgbClr val="E7ECED"/>
      </a:lt2>
      <a:accent1>
        <a:srgbClr val="ADD41E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rytin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4333</TotalTime>
  <Words>618</Words>
  <Application>Microsoft Office PowerPoint</Application>
  <PresentationFormat>Prezentácia na obrazovke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Krytina</vt:lpstr>
      <vt:lpstr>Prezentácia programu PowerPoint</vt:lpstr>
      <vt:lpstr>Prezentácia programu PowerPoint</vt:lpstr>
      <vt:lpstr>Tussilago</vt:lpstr>
      <vt:lpstr>Prezentácia programu PowerPoint</vt:lpstr>
      <vt:lpstr>Prezentácia programu PowerPoint</vt:lpstr>
      <vt:lpstr>Urtica dioica</vt:lpstr>
      <vt:lpstr>Prezentácia programu PowerPoint</vt:lpstr>
      <vt:lpstr>Prezentácia programu PowerPoint</vt:lpstr>
      <vt:lpstr>Primrose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Kocúreková</dc:creator>
  <cp:lastModifiedBy>Zuzana Kocúreková</cp:lastModifiedBy>
  <cp:revision>28</cp:revision>
  <dcterms:created xsi:type="dcterms:W3CDTF">2016-05-23T11:20:12Z</dcterms:created>
  <dcterms:modified xsi:type="dcterms:W3CDTF">2016-06-14T20:54:57Z</dcterms:modified>
</cp:coreProperties>
</file>